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98" r:id="rId3"/>
    <p:sldId id="300" r:id="rId4"/>
    <p:sldId id="301" r:id="rId5"/>
    <p:sldId id="303" r:id="rId6"/>
    <p:sldId id="306" r:id="rId7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2281" autoAdjust="0"/>
  </p:normalViewPr>
  <p:slideViewPr>
    <p:cSldViewPr snapToGrid="0">
      <p:cViewPr varScale="1">
        <p:scale>
          <a:sx n="30" d="100"/>
          <a:sy n="30" d="100"/>
        </p:scale>
        <p:origin x="13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7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Travel Grants are provided for </a:t>
            </a:r>
            <a:r>
              <a:rPr lang="pl-PL" sz="2400" dirty="0"/>
              <a:t>business </a:t>
            </a:r>
            <a:r>
              <a:rPr lang="pl-PL" sz="2400" dirty="0" err="1"/>
              <a:t>trip</a:t>
            </a:r>
            <a:r>
              <a:rPr lang="pl-PL" sz="2400" dirty="0"/>
              <a:t> </a:t>
            </a:r>
            <a:r>
              <a:rPr lang="en-GB" sz="2400" dirty="0"/>
              <a:t>abroad </a:t>
            </a:r>
            <a:r>
              <a:rPr lang="pl-PL" sz="2400" dirty="0"/>
              <a:t>- </a:t>
            </a:r>
            <a:r>
              <a:rPr lang="en-GB" sz="2400" dirty="0"/>
              <a:t>to the Republic of Poland (Norwegian SMEs) in order to seek and establish bilateral contacts and identify promising mutual business opportunities to be developed in the future.</a:t>
            </a:r>
            <a:endParaRPr lang="pl-PL" sz="2400" dirty="0"/>
          </a:p>
          <a:p>
            <a:pPr marL="0" marR="0" lvl="0" indent="0" algn="l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 err="1"/>
              <a:t>Support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provided</a:t>
            </a:r>
            <a:r>
              <a:rPr lang="pl-PL" sz="2400" dirty="0"/>
              <a:t> for </a:t>
            </a:r>
            <a:r>
              <a:rPr lang="pl-PL" sz="2400" dirty="0" err="1"/>
              <a:t>up</a:t>
            </a:r>
            <a:r>
              <a:rPr lang="pl-PL" sz="2400" dirty="0"/>
              <a:t> to </a:t>
            </a:r>
            <a:r>
              <a:rPr lang="pl-PL" sz="2400" dirty="0" err="1"/>
              <a:t>two</a:t>
            </a:r>
            <a:r>
              <a:rPr lang="pl-PL" sz="2400" dirty="0"/>
              <a:t> trade </a:t>
            </a:r>
            <a:r>
              <a:rPr lang="pl-PL" sz="2400" dirty="0" err="1"/>
              <a:t>missions</a:t>
            </a:r>
            <a:r>
              <a:rPr lang="pl-PL" sz="2400" dirty="0"/>
              <a:t> for one </a:t>
            </a:r>
            <a:r>
              <a:rPr lang="pl-PL" sz="2400" dirty="0" err="1"/>
              <a:t>applicant</a:t>
            </a:r>
            <a:r>
              <a:rPr lang="pl-PL" sz="2400" dirty="0"/>
              <a:t> / SME. </a:t>
            </a:r>
            <a:r>
              <a:rPr lang="pl-PL" sz="2400" dirty="0" err="1"/>
              <a:t>Each</a:t>
            </a:r>
            <a:r>
              <a:rPr lang="pl-PL" sz="2400" dirty="0"/>
              <a:t> of </a:t>
            </a:r>
            <a:r>
              <a:rPr lang="pl-PL" sz="2400" dirty="0" err="1"/>
              <a:t>these</a:t>
            </a:r>
            <a:r>
              <a:rPr lang="pl-PL" sz="2400" dirty="0"/>
              <a:t> </a:t>
            </a:r>
            <a:r>
              <a:rPr lang="pl-PL" sz="2400" dirty="0" err="1"/>
              <a:t>two</a:t>
            </a:r>
            <a:r>
              <a:rPr lang="pl-PL" sz="2400" dirty="0"/>
              <a:t> </a:t>
            </a:r>
            <a:r>
              <a:rPr lang="pl-PL" sz="2400" dirty="0" err="1"/>
              <a:t>missions</a:t>
            </a:r>
            <a:r>
              <a:rPr lang="pl-PL" sz="2400" dirty="0"/>
              <a:t> of one </a:t>
            </a:r>
            <a:r>
              <a:rPr lang="pl-PL" sz="2400" dirty="0" err="1"/>
              <a:t>applicant</a:t>
            </a:r>
            <a:r>
              <a:rPr lang="pl-PL" sz="2400" dirty="0"/>
              <a:t> </a:t>
            </a:r>
            <a:r>
              <a:rPr lang="pl-PL" sz="2400" dirty="0" err="1"/>
              <a:t>involves</a:t>
            </a:r>
            <a:r>
              <a:rPr lang="pl-PL" sz="2400" dirty="0"/>
              <a:t> the </a:t>
            </a:r>
            <a:r>
              <a:rPr lang="pl-PL" sz="2400" dirty="0" err="1"/>
              <a:t>attendance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the </a:t>
            </a:r>
            <a:r>
              <a:rPr lang="pl-PL" sz="2400" dirty="0" err="1"/>
              <a:t>different</a:t>
            </a:r>
            <a:r>
              <a:rPr lang="pl-PL" sz="2400" dirty="0"/>
              <a:t> trade fair / </a:t>
            </a:r>
            <a:r>
              <a:rPr lang="pl-PL" sz="2400" dirty="0" err="1"/>
              <a:t>congress</a:t>
            </a:r>
            <a:r>
              <a:rPr lang="pl-PL" sz="2400" dirty="0"/>
              <a:t>. The </a:t>
            </a:r>
            <a:r>
              <a:rPr lang="pl-PL" sz="2400" dirty="0" err="1"/>
              <a:t>scope</a:t>
            </a:r>
            <a:r>
              <a:rPr lang="pl-PL" sz="2400" dirty="0"/>
              <a:t> of </a:t>
            </a:r>
            <a:r>
              <a:rPr lang="pl-PL" sz="2400" dirty="0" err="1"/>
              <a:t>each</a:t>
            </a:r>
            <a:r>
              <a:rPr lang="pl-PL" sz="2400" dirty="0"/>
              <a:t> </a:t>
            </a:r>
            <a:r>
              <a:rPr lang="pl-PL" sz="2400" dirty="0" err="1"/>
              <a:t>mission</a:t>
            </a:r>
            <a:r>
              <a:rPr lang="pl-PL" sz="2400" dirty="0"/>
              <a:t> </a:t>
            </a:r>
            <a:r>
              <a:rPr lang="pl-PL" sz="2400" dirty="0" err="1"/>
              <a:t>has</a:t>
            </a:r>
            <a:r>
              <a:rPr lang="pl-PL" sz="2400" dirty="0"/>
              <a:t> to be </a:t>
            </a:r>
            <a:r>
              <a:rPr lang="pl-PL" sz="2400" dirty="0" err="1"/>
              <a:t>related</a:t>
            </a:r>
            <a:r>
              <a:rPr lang="pl-PL" sz="2400" dirty="0"/>
              <a:t> to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least</a:t>
            </a:r>
            <a:r>
              <a:rPr lang="pl-PL" sz="2400" dirty="0"/>
              <a:t> one </a:t>
            </a:r>
            <a:r>
              <a:rPr lang="pl-PL" sz="2400" dirty="0" err="1"/>
              <a:t>thematic</a:t>
            </a:r>
            <a:r>
              <a:rPr lang="pl-PL" sz="2400" dirty="0"/>
              <a:t> </a:t>
            </a:r>
            <a:r>
              <a:rPr lang="pl-PL" sz="2400" dirty="0" err="1"/>
              <a:t>areas</a:t>
            </a:r>
            <a:r>
              <a:rPr lang="pl-PL" sz="2400" dirty="0"/>
              <a:t> of the </a:t>
            </a:r>
            <a:r>
              <a:rPr lang="pl-PL" sz="2400" dirty="0" err="1"/>
              <a:t>Norway</a:t>
            </a:r>
            <a:r>
              <a:rPr lang="pl-PL" sz="2400" dirty="0"/>
              <a:t> Grant </a:t>
            </a:r>
            <a:r>
              <a:rPr lang="pl-PL" sz="2400" dirty="0" err="1"/>
              <a:t>Programme</a:t>
            </a:r>
            <a:r>
              <a:rPr lang="pl-PL" sz="2400" dirty="0"/>
              <a:t> for Poland:</a:t>
            </a:r>
          </a:p>
          <a:p>
            <a:r>
              <a:rPr lang="en-GB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industry innovation –</a:t>
            </a:r>
            <a:r>
              <a:rPr lang="pl-PL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</a:t>
            </a:r>
            <a:r>
              <a:rPr lang="pl-PL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innovations in technological solutions to SME’s to increase their competitiveness and value creation with less overall environmental impact.</a:t>
            </a:r>
          </a:p>
          <a:p>
            <a:r>
              <a:rPr lang="en-GB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growth – </a:t>
            </a:r>
            <a:r>
              <a:rPr lang="pl-PL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particularly</a:t>
            </a:r>
            <a:r>
              <a:rPr lang="pl-PL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maritime or inland water sector</a:t>
            </a:r>
            <a:r>
              <a:rPr lang="pl-PL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involving</a:t>
            </a:r>
            <a:r>
              <a:rPr lang="pl-PL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 processes and/or products for maritime and/or inland waters and coasts, including environmental improvement.</a:t>
            </a:r>
          </a:p>
          <a:p>
            <a:r>
              <a:rPr lang="en-GB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Welfare technologies –</a:t>
            </a:r>
            <a:r>
              <a:rPr lang="pl-PL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and launching products that facilitate functioning the everyday life of vulnerable social groups, such as the elderly.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9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2400" b="0"/>
              <a:t>Decide – 1 or 2 trade missions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2400" b="0"/>
              <a:t>Justify – pick at least one thematic area for each mission, explain your reasons &amp; expected results for each tramission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2400" b="0"/>
              <a:t>Submit – we will e-mail you the copy of your application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2400" b="0"/>
              <a:t>Contract – prepare information and sign a TG contract with us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2400" b="0"/>
              <a:t>Take part – make your bookings and meet your partners and us during the chosen trade fairs and events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2400" b="0"/>
              <a:t>Settle TG – after completing your trade mission send us a report</a:t>
            </a:r>
          </a:p>
          <a:p>
            <a:endParaRPr lang="en-GB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2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03096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301020" y="12679325"/>
            <a:ext cx="3985698" cy="492443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26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pPr/>
              <a:t>06.12.2021</a:t>
            </a:fld>
            <a:endParaRPr lang="nb-NO" dirty="0"/>
          </a:p>
        </p:txBody>
      </p:sp>
      <p:sp>
        <p:nvSpPr>
          <p:cNvPr id="10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214944"/>
            <a:ext cx="4220063" cy="400110"/>
          </a:xfrm>
        </p:spPr>
        <p:txBody>
          <a:bodyPr anchor="b">
            <a:spAutoFit/>
          </a:bodyPr>
          <a:lstStyle>
            <a:lvl1pPr marL="0" indent="0">
              <a:buNone/>
              <a:defRPr sz="2600"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1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69280"/>
            <a:ext cx="4220063" cy="400110"/>
          </a:xfrm>
        </p:spPr>
        <p:txBody>
          <a:bodyPr anchor="b">
            <a:spAutoFit/>
          </a:bodyPr>
          <a:lstStyle>
            <a:lvl1pPr marL="0" indent="0">
              <a:buNone/>
              <a:defRPr sz="2600"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6462264" y="12214944"/>
            <a:ext cx="6767125" cy="400110"/>
          </a:xfrm>
        </p:spPr>
        <p:txBody>
          <a:bodyPr wrap="square" anchor="b">
            <a:spAutoFit/>
          </a:bodyPr>
          <a:lstStyle>
            <a:lvl1pPr marL="0" indent="0">
              <a:buNone/>
              <a:defRPr sz="2600"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5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62265" y="12774387"/>
            <a:ext cx="6767125" cy="400110"/>
          </a:xfrm>
        </p:spPr>
        <p:txBody>
          <a:bodyPr wrap="square" anchor="b">
            <a:spAutoFit/>
          </a:bodyPr>
          <a:lstStyle>
            <a:lvl1pPr marL="0" indent="0">
              <a:buNone/>
              <a:defRPr sz="2600"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629" y="552090"/>
            <a:ext cx="2823997" cy="1558448"/>
          </a:xfrm>
          <a:prstGeom prst="rect">
            <a:avLst/>
          </a:prstGeom>
        </p:spPr>
      </p:pic>
      <p:cxnSp>
        <p:nvCxnSpPr>
          <p:cNvPr id="14" name="Łącznik prosty 13"/>
          <p:cNvCxnSpPr/>
          <p:nvPr userDrawn="1"/>
        </p:nvCxnSpPr>
        <p:spPr>
          <a:xfrm>
            <a:off x="0" y="11903242"/>
            <a:ext cx="243808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1" y="652304"/>
            <a:ext cx="3295100" cy="12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9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847" y="417430"/>
            <a:ext cx="2646878" cy="146163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1" y="652304"/>
            <a:ext cx="3295100" cy="12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847" y="417430"/>
            <a:ext cx="2646878" cy="146163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1" y="652304"/>
            <a:ext cx="3295100" cy="12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847" y="417430"/>
            <a:ext cx="2646878" cy="146163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1" y="652304"/>
            <a:ext cx="3295100" cy="12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1" y="652304"/>
            <a:ext cx="3295100" cy="12857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859" y="417430"/>
            <a:ext cx="2646878" cy="14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hoto backgrou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11903242"/>
            <a:ext cx="24380825" cy="1811171"/>
          </a:xfrm>
          <a:prstGeom prst="rect">
            <a:avLst/>
          </a:prstGeom>
          <a:solidFill>
            <a:srgbClr val="626769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223478" y="12685738"/>
            <a:ext cx="3985698" cy="492443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pPr/>
              <a:t>06.12.2021</a:t>
            </a:fld>
            <a:endParaRPr lang="nb-NO" dirty="0"/>
          </a:p>
        </p:txBody>
      </p:sp>
      <p:sp>
        <p:nvSpPr>
          <p:cNvPr id="11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214944"/>
            <a:ext cx="4220063" cy="400110"/>
          </a:xfrm>
        </p:spPr>
        <p:txBody>
          <a:bodyPr anchor="b">
            <a:sp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69280"/>
            <a:ext cx="4220063" cy="400110"/>
          </a:xfrm>
        </p:spPr>
        <p:txBody>
          <a:bodyPr anchor="b">
            <a:sp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5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6444503" y="12208101"/>
            <a:ext cx="6767125" cy="400110"/>
          </a:xfrm>
        </p:spPr>
        <p:txBody>
          <a:bodyPr wrap="square" anchor="b">
            <a:sp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6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4504" y="12767544"/>
            <a:ext cx="6767125" cy="400110"/>
          </a:xfrm>
        </p:spPr>
        <p:txBody>
          <a:bodyPr wrap="square" anchor="b">
            <a:sp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cxnSp>
        <p:nvCxnSpPr>
          <p:cNvPr id="5" name="Łącznik prosty 4"/>
          <p:cNvCxnSpPr/>
          <p:nvPr userDrawn="1"/>
        </p:nvCxnSpPr>
        <p:spPr>
          <a:xfrm>
            <a:off x="0" y="11903242"/>
            <a:ext cx="24380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 userDrawn="1"/>
        </p:nvCxnSpPr>
        <p:spPr>
          <a:xfrm>
            <a:off x="1387929" y="11903242"/>
            <a:ext cx="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1" y="652304"/>
            <a:ext cx="3295100" cy="128570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859" y="417430"/>
            <a:ext cx="2646878" cy="14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1" y="652304"/>
            <a:ext cx="3295100" cy="128570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859" y="417430"/>
            <a:ext cx="2646878" cy="14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9" y="756125"/>
            <a:ext cx="2330693" cy="12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54" r:id="rId17"/>
    <p:sldLayoutId id="2147483663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parp.gov.pl/component/site/site/travel-gra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260157" y="3761819"/>
            <a:ext cx="18332511" cy="6647974"/>
          </a:xfrm>
        </p:spPr>
        <p:txBody>
          <a:bodyPr/>
          <a:lstStyle/>
          <a:p>
            <a:r>
              <a:rPr lang="pl-PL" dirty="0"/>
              <a:t>Travel </a:t>
            </a:r>
            <a:r>
              <a:rPr lang="pl-PL" dirty="0" err="1"/>
              <a:t>Grants</a:t>
            </a:r>
            <a:br>
              <a:rPr lang="pl-PL" dirty="0"/>
            </a:br>
            <a:br>
              <a:rPr lang="pl-PL" dirty="0"/>
            </a:br>
            <a:r>
              <a:rPr lang="pl-PL" dirty="0" err="1">
                <a:solidFill>
                  <a:schemeClr val="accent2"/>
                </a:solidFill>
              </a:rPr>
              <a:t>Upcoming</a:t>
            </a:r>
            <a:r>
              <a:rPr lang="pl-PL" dirty="0">
                <a:solidFill>
                  <a:schemeClr val="accent2"/>
                </a:solidFill>
              </a:rPr>
              <a:t> </a:t>
            </a:r>
            <a:r>
              <a:rPr lang="pl-PL" dirty="0" err="1">
                <a:solidFill>
                  <a:schemeClr val="accent2"/>
                </a:solidFill>
              </a:rPr>
              <a:t>call</a:t>
            </a:r>
            <a:r>
              <a:rPr lang="pl-PL" dirty="0">
                <a:solidFill>
                  <a:schemeClr val="accent2"/>
                </a:solidFill>
              </a:rPr>
              <a:t> for </a:t>
            </a:r>
            <a:r>
              <a:rPr lang="pl-PL" dirty="0" err="1">
                <a:solidFill>
                  <a:schemeClr val="accent2"/>
                </a:solidFill>
              </a:rPr>
              <a:t>Norwegian</a:t>
            </a:r>
            <a:r>
              <a:rPr lang="pl-PL" dirty="0">
                <a:solidFill>
                  <a:schemeClr val="accent2"/>
                </a:solidFill>
              </a:rPr>
              <a:t> </a:t>
            </a:r>
            <a:r>
              <a:rPr lang="pl-PL" dirty="0" err="1">
                <a:solidFill>
                  <a:schemeClr val="accent2"/>
                </a:solidFill>
              </a:rPr>
              <a:t>SMEs</a:t>
            </a:r>
            <a:r>
              <a:rPr lang="pl-PL" dirty="0">
                <a:solidFill>
                  <a:schemeClr val="accent2"/>
                </a:solidFill>
              </a:rPr>
              <a:t> and </a:t>
            </a:r>
            <a:r>
              <a:rPr lang="pl-PL" dirty="0" err="1">
                <a:solidFill>
                  <a:schemeClr val="accent2"/>
                </a:solidFill>
              </a:rPr>
              <a:t>related</a:t>
            </a:r>
            <a:r>
              <a:rPr lang="pl-PL" dirty="0">
                <a:solidFill>
                  <a:schemeClr val="accent2"/>
                </a:solidFill>
              </a:rPr>
              <a:t> </a:t>
            </a:r>
            <a:r>
              <a:rPr lang="pl-PL" dirty="0" err="1">
                <a:solidFill>
                  <a:schemeClr val="accent2"/>
                </a:solidFill>
              </a:rPr>
              <a:t>activities</a:t>
            </a:r>
            <a:r>
              <a:rPr lang="pl-PL" dirty="0">
                <a:solidFill>
                  <a:schemeClr val="accent2"/>
                </a:solidFill>
              </a:rPr>
              <a:t> 2022-23</a:t>
            </a:r>
            <a:br>
              <a:rPr lang="pl-PL" dirty="0"/>
            </a:br>
            <a:br>
              <a:rPr lang="pl-PL" dirty="0"/>
            </a:br>
            <a:r>
              <a:rPr lang="pl-PL" sz="3200" dirty="0"/>
              <a:t>Artur Janusz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CB002E-1F3A-4EB2-A2FE-813ABB46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03847" y="12705989"/>
            <a:ext cx="3985698" cy="4616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l-PL" sz="2400" b="1" dirty="0" err="1">
                <a:solidFill>
                  <a:srgbClr val="003096"/>
                </a:solidFill>
              </a:rPr>
              <a:t>October</a:t>
            </a:r>
            <a:r>
              <a:rPr lang="pl-PL" sz="2400" b="1" dirty="0">
                <a:solidFill>
                  <a:srgbClr val="003096"/>
                </a:solidFill>
              </a:rPr>
              <a:t> 21, 2021</a:t>
            </a:r>
            <a:endParaRPr lang="nb-NO" sz="2400" b="1" dirty="0">
              <a:solidFill>
                <a:srgbClr val="003096"/>
              </a:solidFill>
            </a:endParaRPr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C7E91663-2612-41FF-BF32-02DFA7A2DEFD}"/>
              </a:ext>
            </a:extLst>
          </p:cNvPr>
          <p:cNvSpPr txBox="1">
            <a:spLocks/>
          </p:cNvSpPr>
          <p:nvPr/>
        </p:nvSpPr>
        <p:spPr>
          <a:xfrm>
            <a:off x="6435242" y="12146546"/>
            <a:ext cx="6767125" cy="4616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003096"/>
                </a:solidFill>
                <a:latin typeface="+mj-lt"/>
                <a:ea typeface="+mj-ea"/>
                <a:cs typeface="+mj-cs"/>
              </a:rPr>
              <a:t>Entrepreneurship </a:t>
            </a:r>
            <a:r>
              <a:rPr lang="pl-PL" sz="2400" b="1" dirty="0" err="1">
                <a:solidFill>
                  <a:srgbClr val="003096"/>
                </a:solidFill>
                <a:latin typeface="+mj-lt"/>
                <a:ea typeface="+mj-ea"/>
                <a:cs typeface="+mj-cs"/>
              </a:rPr>
              <a:t>Support</a:t>
            </a:r>
            <a:r>
              <a:rPr lang="pl-PL" sz="2400" b="1" dirty="0">
                <a:solidFill>
                  <a:srgbClr val="003096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dirty="0" err="1">
                <a:solidFill>
                  <a:srgbClr val="003096"/>
                </a:solidFill>
                <a:latin typeface="+mj-lt"/>
                <a:ea typeface="+mj-ea"/>
                <a:cs typeface="+mj-cs"/>
              </a:rPr>
              <a:t>Department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40D88B35-0CB1-4E47-80D0-71EB04E3F149}"/>
              </a:ext>
            </a:extLst>
          </p:cNvPr>
          <p:cNvSpPr txBox="1">
            <a:spLocks/>
          </p:cNvSpPr>
          <p:nvPr/>
        </p:nvSpPr>
        <p:spPr>
          <a:xfrm>
            <a:off x="6452828" y="12705989"/>
            <a:ext cx="6767125" cy="46166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b="1" dirty="0" err="1">
                <a:solidFill>
                  <a:srgbClr val="003096"/>
                </a:solidFill>
              </a:rPr>
              <a:t>Polish</a:t>
            </a:r>
            <a:r>
              <a:rPr lang="pl-PL" sz="2800" b="1" dirty="0">
                <a:solidFill>
                  <a:srgbClr val="003096"/>
                </a:solidFill>
              </a:rPr>
              <a:t> </a:t>
            </a:r>
            <a:r>
              <a:rPr lang="pl-PL" sz="2800" b="1" dirty="0" err="1">
                <a:solidFill>
                  <a:srgbClr val="003096"/>
                </a:solidFill>
              </a:rPr>
              <a:t>Agency</a:t>
            </a:r>
            <a:r>
              <a:rPr lang="pl-PL" sz="2800" b="1" dirty="0">
                <a:solidFill>
                  <a:srgbClr val="003096"/>
                </a:solidFill>
              </a:rPr>
              <a:t> of Enterprise Development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561" y="1001810"/>
            <a:ext cx="18595982" cy="923330"/>
          </a:xfrm>
        </p:spPr>
        <p:txBody>
          <a:bodyPr/>
          <a:lstStyle/>
          <a:p>
            <a:r>
              <a:rPr lang="pl-PL" sz="6000" dirty="0" err="1"/>
              <a:t>What</a:t>
            </a:r>
            <a:r>
              <a:rPr lang="pl-PL" sz="6000" dirty="0"/>
              <a:t> a „Travel Grant” </a:t>
            </a:r>
            <a:r>
              <a:rPr lang="pl-PL" sz="6000" dirty="0" err="1"/>
              <a:t>actually</a:t>
            </a:r>
            <a:r>
              <a:rPr lang="pl-PL" sz="6000" dirty="0"/>
              <a:t> </a:t>
            </a:r>
            <a:r>
              <a:rPr lang="pl-PL" sz="6000" dirty="0" err="1"/>
              <a:t>is</a:t>
            </a:r>
            <a:r>
              <a:rPr lang="pl-PL" sz="6000" dirty="0"/>
              <a:t>?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15663" y="2478505"/>
            <a:ext cx="11227675" cy="100291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4000" dirty="0" err="1"/>
              <a:t>Support</a:t>
            </a:r>
            <a:r>
              <a:rPr lang="pl-PL" sz="4000" dirty="0"/>
              <a:t> </a:t>
            </a:r>
            <a:r>
              <a:rPr lang="pl-PL" sz="4000" dirty="0" err="1"/>
              <a:t>scheme</a:t>
            </a:r>
            <a:r>
              <a:rPr lang="pl-PL" sz="4000" dirty="0"/>
              <a:t> </a:t>
            </a:r>
            <a:r>
              <a:rPr lang="pl-PL" sz="4000" dirty="0" err="1"/>
              <a:t>aimed</a:t>
            </a:r>
            <a:r>
              <a:rPr lang="pl-PL" sz="4000" dirty="0"/>
              <a:t> </a:t>
            </a:r>
            <a:r>
              <a:rPr lang="pl-PL" sz="4000" dirty="0" err="1"/>
              <a:t>at</a:t>
            </a:r>
            <a:r>
              <a:rPr lang="pl-PL" sz="4000" dirty="0"/>
              <a:t> </a:t>
            </a:r>
            <a:r>
              <a:rPr lang="en-GB" sz="4000" dirty="0"/>
              <a:t>develop</a:t>
            </a:r>
            <a:r>
              <a:rPr lang="pl-PL" sz="4000" dirty="0" err="1"/>
              <a:t>ing</a:t>
            </a:r>
            <a:r>
              <a:rPr lang="en-GB" sz="4000" dirty="0"/>
              <a:t> and strengthen</a:t>
            </a:r>
            <a:r>
              <a:rPr lang="pl-PL" sz="4000" dirty="0" err="1"/>
              <a:t>ing</a:t>
            </a:r>
            <a:r>
              <a:rPr lang="en-GB" sz="4000" dirty="0"/>
              <a:t> </a:t>
            </a:r>
            <a:r>
              <a:rPr lang="pl-PL" sz="4000" dirty="0" err="1"/>
              <a:t>cooperation</a:t>
            </a:r>
            <a:r>
              <a:rPr lang="pl-PL" sz="4000" dirty="0"/>
              <a:t> </a:t>
            </a:r>
            <a:r>
              <a:rPr lang="pl-PL" sz="4000" dirty="0" err="1"/>
              <a:t>among</a:t>
            </a:r>
            <a:r>
              <a:rPr lang="pl-PL" sz="4000" dirty="0"/>
              <a:t> </a:t>
            </a:r>
            <a:r>
              <a:rPr lang="pl-PL" sz="4000" dirty="0" err="1"/>
              <a:t>Polish</a:t>
            </a:r>
            <a:r>
              <a:rPr lang="pl-PL" sz="4000" dirty="0"/>
              <a:t> and </a:t>
            </a:r>
            <a:r>
              <a:rPr lang="pl-PL" sz="4000" dirty="0" err="1"/>
              <a:t>Norwegian</a:t>
            </a:r>
            <a:r>
              <a:rPr lang="pl-PL" sz="4000" dirty="0"/>
              <a:t> </a:t>
            </a:r>
            <a:r>
              <a:rPr lang="pl-PL" sz="4000" dirty="0" err="1"/>
              <a:t>SMEs</a:t>
            </a:r>
            <a:r>
              <a:rPr lang="pl-PL" sz="4000" dirty="0"/>
              <a:t> </a:t>
            </a:r>
            <a:r>
              <a:rPr lang="en-GB" sz="4000" dirty="0"/>
              <a:t>th</a:t>
            </a:r>
            <a:r>
              <a:rPr lang="en-GB" sz="4000" dirty="0">
                <a:solidFill>
                  <a:schemeClr val="tx1"/>
                </a:solidFill>
              </a:rPr>
              <a:t>rough the </a:t>
            </a:r>
            <a:r>
              <a:rPr lang="en-GB" sz="4000" b="1" dirty="0">
                <a:solidFill>
                  <a:schemeClr val="tx1"/>
                </a:solidFill>
              </a:rPr>
              <a:t>organisation of trade missions</a:t>
            </a:r>
            <a:r>
              <a:rPr lang="pl-PL" sz="4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4000" dirty="0">
                <a:solidFill>
                  <a:schemeClr val="tx1"/>
                </a:solidFill>
              </a:rPr>
              <a:t>Trade </a:t>
            </a:r>
            <a:r>
              <a:rPr lang="pl-PL" sz="4000" dirty="0" err="1">
                <a:solidFill>
                  <a:schemeClr val="tx1"/>
                </a:solidFill>
              </a:rPr>
              <a:t>mission</a:t>
            </a:r>
            <a:r>
              <a:rPr lang="pl-PL" sz="40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pl-PL" b="1" dirty="0">
                <a:solidFill>
                  <a:schemeClr val="tx1"/>
                </a:solidFill>
              </a:rPr>
              <a:t>one </a:t>
            </a:r>
            <a:r>
              <a:rPr lang="en-GB" b="1" dirty="0">
                <a:solidFill>
                  <a:schemeClr val="tx1"/>
                </a:solidFill>
              </a:rPr>
              <a:t>trade fair</a:t>
            </a:r>
            <a:r>
              <a:rPr lang="pl-PL" b="1" dirty="0">
                <a:solidFill>
                  <a:schemeClr val="tx1"/>
                </a:solidFill>
              </a:rPr>
              <a:t> / </a:t>
            </a:r>
            <a:r>
              <a:rPr lang="pl-PL" b="1" dirty="0" err="1">
                <a:solidFill>
                  <a:schemeClr val="tx1"/>
                </a:solidFill>
              </a:rPr>
              <a:t>congress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Annex 2),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AND</a:t>
            </a:r>
            <a:endParaRPr lang="en-GB" b="1" dirty="0">
              <a:solidFill>
                <a:schemeClr val="tx1"/>
              </a:solidFill>
            </a:endParaRPr>
          </a:p>
          <a:p>
            <a:pPr lvl="1"/>
            <a:r>
              <a:rPr lang="pl-PL" b="1" dirty="0">
                <a:solidFill>
                  <a:schemeClr val="tx1"/>
                </a:solidFill>
              </a:rPr>
              <a:t>one </a:t>
            </a:r>
            <a:r>
              <a:rPr lang="en-GB" b="1" dirty="0">
                <a:solidFill>
                  <a:schemeClr val="tx1"/>
                </a:solidFill>
              </a:rPr>
              <a:t>bilateral event</a:t>
            </a:r>
            <a:r>
              <a:rPr lang="en-GB" dirty="0">
                <a:solidFill>
                  <a:schemeClr val="tx1"/>
                </a:solidFill>
              </a:rPr>
              <a:t> during the trade fair</a:t>
            </a:r>
            <a:r>
              <a:rPr lang="pl-PL" dirty="0">
                <a:solidFill>
                  <a:schemeClr val="tx1"/>
                </a:solidFill>
              </a:rPr>
              <a:t> / </a:t>
            </a:r>
            <a:r>
              <a:rPr lang="pl-PL" dirty="0" err="1">
                <a:solidFill>
                  <a:schemeClr val="tx1"/>
                </a:solidFill>
              </a:rPr>
              <a:t>congress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b="1" dirty="0">
                <a:solidFill>
                  <a:schemeClr val="tx1"/>
                </a:solidFill>
              </a:rPr>
              <a:t>AND</a:t>
            </a:r>
            <a:endParaRPr lang="en-GB" b="1" dirty="0">
              <a:solidFill>
                <a:schemeClr val="tx1"/>
              </a:solidFill>
            </a:endParaRPr>
          </a:p>
          <a:p>
            <a:pPr lvl="1"/>
            <a:r>
              <a:rPr lang="pl-PL" b="1" dirty="0" err="1">
                <a:solidFill>
                  <a:schemeClr val="tx1"/>
                </a:solidFill>
              </a:rPr>
              <a:t>two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meetings</a:t>
            </a:r>
            <a:r>
              <a:rPr lang="en-GB" dirty="0">
                <a:solidFill>
                  <a:schemeClr val="tx1"/>
                </a:solidFill>
              </a:rPr>
              <a:t> with at least </a:t>
            </a:r>
            <a:r>
              <a:rPr lang="pl-PL" dirty="0" err="1">
                <a:solidFill>
                  <a:schemeClr val="tx1"/>
                </a:solidFill>
              </a:rPr>
              <a:t>two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different entities operating in the territory of the country where the particular trade fair or conference/congress takes place.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4000" dirty="0">
                <a:solidFill>
                  <a:schemeClr val="tx1"/>
                </a:solidFill>
              </a:rPr>
              <a:t>Travel Grant </a:t>
            </a:r>
            <a:r>
              <a:rPr lang="pl-PL" sz="4000" dirty="0" err="1">
                <a:solidFill>
                  <a:schemeClr val="tx1"/>
                </a:solidFill>
              </a:rPr>
              <a:t>structure</a:t>
            </a:r>
            <a:r>
              <a:rPr lang="pl-PL" sz="40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lump sum of € 1 800</a:t>
            </a:r>
            <a:r>
              <a:rPr lang="en-GB" dirty="0">
                <a:solidFill>
                  <a:schemeClr val="tx1"/>
                </a:solidFill>
              </a:rPr>
              <a:t> per one trade mission to cover the cost of a business trip abroad,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up to € 200</a:t>
            </a:r>
            <a:r>
              <a:rPr lang="en-GB" dirty="0">
                <a:solidFill>
                  <a:schemeClr val="tx1"/>
                </a:solidFill>
              </a:rPr>
              <a:t> per one trade mission to cover the actual cost of admission tickets to </a:t>
            </a:r>
            <a:r>
              <a:rPr lang="en-GB" dirty="0"/>
              <a:t>the trade fair </a:t>
            </a:r>
            <a:r>
              <a:rPr lang="pl-PL" dirty="0"/>
              <a:t>/ </a:t>
            </a:r>
            <a:r>
              <a:rPr lang="pl-PL" dirty="0" err="1"/>
              <a:t>congress</a:t>
            </a:r>
            <a:r>
              <a:rPr lang="pl-PL" dirty="0"/>
              <a:t>.</a:t>
            </a:r>
            <a:endParaRPr lang="en-GB" dirty="0"/>
          </a:p>
        </p:txBody>
      </p:sp>
      <p:pic>
        <p:nvPicPr>
          <p:cNvPr id="16" name="Obraz 15" descr="A view of Oslo, Norway - place where taravel grants-relaterd events are going to take place">
            <a:extLst>
              <a:ext uri="{FF2B5EF4-FFF2-40B4-BE49-F238E27FC236}">
                <a16:creationId xmlns:a16="http://schemas.microsoft.com/office/drawing/2014/main" id="{76ED2A38-6A19-4748-ACFD-FCD86C063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1353" y="2478505"/>
            <a:ext cx="8475721" cy="565048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7" name="Picture 2" descr="A view of Katowice, Poland - place where taravel grants-relaterd events are going to take place">
            <a:extLst>
              <a:ext uri="{FF2B5EF4-FFF2-40B4-BE49-F238E27FC236}">
                <a16:creationId xmlns:a16="http://schemas.microsoft.com/office/drawing/2014/main" id="{E8C1DEB1-B817-4386-AEA4-A46D5404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433" y="7529209"/>
            <a:ext cx="8242020" cy="54946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9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561" y="1001810"/>
            <a:ext cx="18595982" cy="923330"/>
          </a:xfrm>
        </p:spPr>
        <p:txBody>
          <a:bodyPr/>
          <a:lstStyle/>
          <a:p>
            <a:r>
              <a:rPr lang="pl-PL" sz="6000" dirty="0" err="1"/>
              <a:t>Applying</a:t>
            </a:r>
            <a:r>
              <a:rPr lang="pl-PL" sz="6000" dirty="0"/>
              <a:t> for a Travel Grant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15663" y="2478505"/>
            <a:ext cx="20347057" cy="100291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4000" dirty="0" err="1"/>
              <a:t>Please</a:t>
            </a:r>
            <a:r>
              <a:rPr lang="pl-PL" sz="4000" dirty="0"/>
              <a:t>, </a:t>
            </a:r>
            <a:r>
              <a:rPr lang="pl-PL" sz="4000" dirty="0" err="1"/>
              <a:t>check</a:t>
            </a:r>
            <a:r>
              <a:rPr lang="pl-PL" sz="4000" dirty="0"/>
              <a:t> the </a:t>
            </a:r>
            <a:r>
              <a:rPr lang="pl-PL" sz="4000" dirty="0" err="1"/>
              <a:t>website</a:t>
            </a:r>
            <a:r>
              <a:rPr lang="pl-PL" sz="4000" dirty="0"/>
              <a:t> </a:t>
            </a:r>
            <a:r>
              <a:rPr lang="pl-PL" sz="4000" dirty="0" err="1"/>
              <a:t>where</a:t>
            </a:r>
            <a:r>
              <a:rPr lang="pl-PL" sz="4000" dirty="0"/>
              <a:t> the </a:t>
            </a:r>
            <a:r>
              <a:rPr lang="pl-PL" sz="4000" dirty="0" err="1"/>
              <a:t>call</a:t>
            </a:r>
            <a:r>
              <a:rPr lang="pl-PL" sz="4000" dirty="0"/>
              <a:t> </a:t>
            </a:r>
            <a:r>
              <a:rPr lang="pl-PL" sz="4000" dirty="0" err="1"/>
              <a:t>documentation</a:t>
            </a:r>
            <a:r>
              <a:rPr lang="pl-PL" sz="4000" dirty="0"/>
              <a:t> and the </a:t>
            </a:r>
            <a:r>
              <a:rPr lang="pl-PL" sz="4000" dirty="0" err="1"/>
              <a:t>application</a:t>
            </a:r>
            <a:r>
              <a:rPr lang="pl-PL" sz="4000" dirty="0"/>
              <a:t> form </a:t>
            </a:r>
            <a:r>
              <a:rPr lang="pl-PL" sz="4000" dirty="0" err="1"/>
              <a:t>will</a:t>
            </a:r>
            <a:r>
              <a:rPr lang="pl-PL" sz="4000" dirty="0"/>
              <a:t> be </a:t>
            </a:r>
            <a:r>
              <a:rPr lang="pl-PL" sz="4000" dirty="0" err="1"/>
              <a:t>announced</a:t>
            </a:r>
            <a:r>
              <a:rPr lang="pl-PL" sz="4000" dirty="0"/>
              <a:t>:</a:t>
            </a:r>
          </a:p>
          <a:p>
            <a:pPr lvl="1">
              <a:lnSpc>
                <a:spcPct val="150000"/>
              </a:lnSpc>
              <a:spcBef>
                <a:spcPts val="2500"/>
              </a:spcBef>
            </a:pPr>
            <a:r>
              <a:rPr lang="pl-PL" sz="40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https://en.parp.gov.pl/component/site/site/travel-grants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5" name="Obraz 4" descr="The screenshot of the travel grants website">
            <a:extLst>
              <a:ext uri="{FF2B5EF4-FFF2-40B4-BE49-F238E27FC236}">
                <a16:creationId xmlns:a16="http://schemas.microsoft.com/office/drawing/2014/main" id="{C2768B25-2AF9-4112-82E9-19B405398B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"/>
          <a:stretch/>
        </p:blipFill>
        <p:spPr>
          <a:xfrm>
            <a:off x="12057830" y="5944961"/>
            <a:ext cx="10907332" cy="6562725"/>
          </a:xfrm>
          <a:prstGeom prst="rect">
            <a:avLst/>
          </a:prstGeom>
        </p:spPr>
      </p:pic>
      <p:pic>
        <p:nvPicPr>
          <p:cNvPr id="13" name="Picture 4" descr="Airport lounge with a view of a starting plane.">
            <a:extLst>
              <a:ext uri="{FF2B5EF4-FFF2-40B4-BE49-F238E27FC236}">
                <a16:creationId xmlns:a16="http://schemas.microsoft.com/office/drawing/2014/main" id="{C5E4FF43-2F3E-4023-95E6-A6DFD5BA0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105" y="7088613"/>
            <a:ext cx="6935729" cy="46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1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561" y="1001810"/>
            <a:ext cx="18595982" cy="923330"/>
          </a:xfrm>
        </p:spPr>
        <p:txBody>
          <a:bodyPr/>
          <a:lstStyle/>
          <a:p>
            <a:r>
              <a:rPr lang="pl-PL" sz="6000" dirty="0"/>
              <a:t>Travel Grant-</a:t>
            </a:r>
            <a:r>
              <a:rPr lang="pl-PL" sz="6000" dirty="0" err="1"/>
              <a:t>related</a:t>
            </a:r>
            <a:r>
              <a:rPr lang="pl-PL" sz="6000" dirty="0"/>
              <a:t> </a:t>
            </a:r>
            <a:r>
              <a:rPr lang="pl-PL" sz="6000" dirty="0" err="1"/>
              <a:t>bilateral</a:t>
            </a:r>
            <a:r>
              <a:rPr lang="pl-PL" sz="6000" dirty="0"/>
              <a:t> </a:t>
            </a:r>
            <a:r>
              <a:rPr lang="pl-PL" sz="6000" dirty="0" err="1"/>
              <a:t>events</a:t>
            </a:r>
            <a:r>
              <a:rPr lang="pl-PL" sz="6000" dirty="0"/>
              <a:t> in 2022-23</a:t>
            </a:r>
            <a:endParaRPr lang="en-GB" sz="60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D9431BA-05DF-4ECB-A0D5-90375D92C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84169"/>
              </p:ext>
            </p:extLst>
          </p:nvPr>
        </p:nvGraphicFramePr>
        <p:xfrm>
          <a:off x="1415663" y="3963316"/>
          <a:ext cx="21549499" cy="784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1281">
                  <a:extLst>
                    <a:ext uri="{9D8B030D-6E8A-4147-A177-3AD203B41FA5}">
                      <a16:colId xmlns:a16="http://schemas.microsoft.com/office/drawing/2014/main" val="3392575485"/>
                    </a:ext>
                  </a:extLst>
                </a:gridCol>
                <a:gridCol w="12856464">
                  <a:extLst>
                    <a:ext uri="{9D8B030D-6E8A-4147-A177-3AD203B41FA5}">
                      <a16:colId xmlns:a16="http://schemas.microsoft.com/office/drawing/2014/main" val="3430658745"/>
                    </a:ext>
                  </a:extLst>
                </a:gridCol>
                <a:gridCol w="4841754">
                  <a:extLst>
                    <a:ext uri="{9D8B030D-6E8A-4147-A177-3AD203B41FA5}">
                      <a16:colId xmlns:a16="http://schemas.microsoft.com/office/drawing/2014/main" val="768213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800" dirty="0"/>
                        <a:t>2022</a:t>
                      </a:r>
                      <a:endParaRPr lang="en-GB" sz="4800" dirty="0"/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800" dirty="0"/>
                        <a:t>2023</a:t>
                      </a:r>
                      <a:endParaRPr lang="en-GB" sz="4800" dirty="0"/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9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4800" dirty="0"/>
                        <a:t>POLAND</a:t>
                      </a:r>
                      <a:endParaRPr lang="pl-PL" dirty="0"/>
                    </a:p>
                    <a:p>
                      <a:endParaRPr lang="pl-PL" dirty="0"/>
                    </a:p>
                    <a:p>
                      <a:r>
                        <a:rPr lang="pl-PL" sz="3200" dirty="0"/>
                        <a:t>trade </a:t>
                      </a:r>
                      <a:r>
                        <a:rPr lang="pl-PL" sz="3200" dirty="0" err="1"/>
                        <a:t>missions</a:t>
                      </a:r>
                      <a:r>
                        <a:rPr lang="pl-PL" sz="3200" dirty="0"/>
                        <a:t> of </a:t>
                      </a:r>
                      <a:r>
                        <a:rPr lang="pl-PL" sz="3200" dirty="0" err="1"/>
                        <a:t>Norwegian</a:t>
                      </a:r>
                      <a:r>
                        <a:rPr lang="pl-PL" sz="3200" dirty="0"/>
                        <a:t> </a:t>
                      </a:r>
                      <a:r>
                        <a:rPr lang="pl-PL" sz="3200" dirty="0" err="1"/>
                        <a:t>SMEs</a:t>
                      </a:r>
                      <a:endParaRPr lang="en-GB" sz="3200" i="1" dirty="0"/>
                    </a:p>
                  </a:txBody>
                  <a:tcPr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r>
                        <a:rPr lang="pl-PL" sz="3600" dirty="0"/>
                        <a:t>  SALMED 2022 (24th March 2022, </a:t>
                      </a:r>
                      <a:r>
                        <a:rPr lang="pl-PL" sz="3600" dirty="0" err="1"/>
                        <a:t>Poznan</a:t>
                      </a:r>
                      <a:r>
                        <a:rPr lang="pl-PL" sz="3600" dirty="0"/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r>
                        <a:rPr lang="pl-PL" sz="3600" dirty="0"/>
                        <a:t>  POLECO 2022 (</a:t>
                      </a:r>
                      <a:r>
                        <a:rPr lang="pl-PL" sz="3600" dirty="0" err="1"/>
                        <a:t>tbc</a:t>
                      </a:r>
                      <a:r>
                        <a:rPr lang="pl-PL" sz="3600" dirty="0"/>
                        <a:t>, </a:t>
                      </a:r>
                      <a:r>
                        <a:rPr lang="pl-PL" sz="3600" dirty="0" err="1"/>
                        <a:t>October</a:t>
                      </a:r>
                      <a:r>
                        <a:rPr lang="pl-PL" sz="3600" dirty="0"/>
                        <a:t> 2022, </a:t>
                      </a:r>
                      <a:r>
                        <a:rPr lang="pl-PL" sz="3600" dirty="0" err="1"/>
                        <a:t>Poznan</a:t>
                      </a:r>
                      <a:r>
                        <a:rPr lang="pl-PL" sz="3600" dirty="0"/>
                        <a:t>)</a:t>
                      </a:r>
                    </a:p>
                    <a:p>
                      <a:pPr marL="0" marR="0" lvl="0" indent="0" algn="l" defTabSz="1828526" rtl="0" eaLnBrk="1" fontAlgn="auto" latinLnBrk="0" hangingPunct="1">
                        <a:lnSpc>
                          <a:spcPct val="150000"/>
                        </a:lnSpc>
                        <a:spcBef>
                          <a:spcPts val="2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600" kern="1200" dirty="0"/>
                        <a:t>  EUROPEAN CONGRESS of </a:t>
                      </a:r>
                      <a:r>
                        <a:rPr lang="pl-PL" sz="3600" kern="1200" dirty="0" err="1"/>
                        <a:t>SMEs</a:t>
                      </a:r>
                      <a:r>
                        <a:rPr lang="pl-PL" sz="3600" kern="1200" dirty="0"/>
                        <a:t> (</a:t>
                      </a:r>
                      <a:r>
                        <a:rPr lang="pl-PL" sz="3600" kern="1200" dirty="0" err="1"/>
                        <a:t>tbc</a:t>
                      </a:r>
                      <a:r>
                        <a:rPr lang="pl-PL" sz="3600" kern="1200" dirty="0"/>
                        <a:t>, 2022, Katowice)</a:t>
                      </a:r>
                    </a:p>
                    <a:p>
                      <a:pPr marL="0" algn="l" defTabSz="1828526" rtl="0" eaLnBrk="1" latinLnBrk="0" hangingPunct="1"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r>
                        <a:rPr lang="pl-PL" sz="3600" kern="1200" dirty="0"/>
                        <a:t>  590 CONGRESS (</a:t>
                      </a:r>
                      <a:r>
                        <a:rPr lang="pl-PL" sz="3600" kern="1200" dirty="0" err="1"/>
                        <a:t>tbc</a:t>
                      </a:r>
                      <a:r>
                        <a:rPr lang="pl-PL" sz="3600" kern="1200" dirty="0"/>
                        <a:t>, 2022, Jasionka/</a:t>
                      </a:r>
                      <a:r>
                        <a:rPr lang="pl-PL" sz="3600" kern="1200" dirty="0" err="1"/>
                        <a:t>Rzeszow</a:t>
                      </a:r>
                      <a:r>
                        <a:rPr lang="pl-PL" sz="3600" kern="1200" dirty="0"/>
                        <a:t>)</a:t>
                      </a:r>
                    </a:p>
                    <a:p>
                      <a:pPr marL="0" algn="l" defTabSz="1828526" rtl="0" eaLnBrk="1" latinLnBrk="0" hangingPunct="1"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endParaRPr lang="pl-PL" sz="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r>
                        <a:rPr lang="pl-PL" sz="3600" kern="1200" dirty="0"/>
                        <a:t>  BALTEXPO 2023</a:t>
                      </a:r>
                    </a:p>
                    <a:p>
                      <a:pPr marL="0" algn="l" defTabSz="1828526" rtl="0" eaLnBrk="1" latinLnBrk="0" hangingPunct="1"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r>
                        <a:rPr lang="pl-PL" sz="3600" kern="1200" dirty="0"/>
                        <a:t>  (</a:t>
                      </a:r>
                      <a:r>
                        <a:rPr lang="pl-PL" sz="3600" kern="1200" dirty="0" err="1"/>
                        <a:t>tbc</a:t>
                      </a:r>
                      <a:r>
                        <a:rPr lang="pl-PL" sz="3600" kern="1200" dirty="0"/>
                        <a:t>, </a:t>
                      </a:r>
                      <a:r>
                        <a:rPr lang="pl-PL" sz="3600" kern="1200" dirty="0" err="1"/>
                        <a:t>Autumn</a:t>
                      </a:r>
                      <a:endParaRPr lang="pl-PL" sz="3600" kern="1200" dirty="0"/>
                    </a:p>
                    <a:p>
                      <a:pPr marL="0" algn="l" defTabSz="1828526" rtl="0" eaLnBrk="1" latinLnBrk="0" hangingPunct="1"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r>
                        <a:rPr lang="pl-PL" sz="3600" kern="1200" dirty="0"/>
                        <a:t>  2023, </a:t>
                      </a:r>
                      <a:r>
                        <a:rPr lang="pl-PL" sz="3600" kern="1200" dirty="0" err="1"/>
                        <a:t>Gdansk</a:t>
                      </a:r>
                      <a:r>
                        <a:rPr lang="pl-PL" sz="3600" kern="1200" dirty="0"/>
                        <a:t>)</a:t>
                      </a:r>
                      <a:endParaRPr lang="en-GB" sz="3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17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4800" dirty="0"/>
                        <a:t>NORWAY</a:t>
                      </a:r>
                      <a:endParaRPr lang="pl-PL" dirty="0"/>
                    </a:p>
                    <a:p>
                      <a:endParaRPr lang="pl-PL" dirty="0"/>
                    </a:p>
                    <a:p>
                      <a:r>
                        <a:rPr lang="pl-PL" sz="3200" dirty="0"/>
                        <a:t>trade </a:t>
                      </a:r>
                      <a:r>
                        <a:rPr lang="pl-PL" sz="3200" dirty="0" err="1"/>
                        <a:t>missions</a:t>
                      </a:r>
                      <a:r>
                        <a:rPr lang="pl-PL" sz="3200" dirty="0"/>
                        <a:t> of</a:t>
                      </a:r>
                      <a:br>
                        <a:rPr lang="pl-PL" sz="3200" dirty="0"/>
                      </a:br>
                      <a:r>
                        <a:rPr lang="pl-PL" sz="3200" dirty="0" err="1"/>
                        <a:t>Polish</a:t>
                      </a:r>
                      <a:r>
                        <a:rPr lang="pl-PL" sz="3200" dirty="0"/>
                        <a:t> </a:t>
                      </a:r>
                      <a:r>
                        <a:rPr lang="pl-PL" sz="3200" dirty="0" err="1"/>
                        <a:t>SMEs</a:t>
                      </a:r>
                      <a:endParaRPr lang="en-GB" sz="3200" i="1" dirty="0"/>
                    </a:p>
                  </a:txBody>
                  <a:tcPr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r>
                        <a:rPr lang="pl-PL" sz="3600" dirty="0"/>
                        <a:t>  NOR-SHIPPING 2022 (11th January 2022, </a:t>
                      </a:r>
                      <a:r>
                        <a:rPr lang="en-GB" dirty="0" err="1"/>
                        <a:t>Lillestrøm</a:t>
                      </a:r>
                      <a:r>
                        <a:rPr lang="pl-PL" dirty="0"/>
                        <a:t>/</a:t>
                      </a:r>
                      <a:r>
                        <a:rPr lang="en-GB" dirty="0"/>
                        <a:t>Oslo</a:t>
                      </a:r>
                      <a:r>
                        <a:rPr lang="pl-PL" sz="3600" dirty="0"/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2500"/>
                        </a:spcBef>
                      </a:pPr>
                      <a:r>
                        <a:rPr lang="pl-PL" sz="3600" dirty="0"/>
                        <a:t>  OSLO INNOVATION WEEK 2022 (</a:t>
                      </a:r>
                      <a:r>
                        <a:rPr lang="pl-PL" sz="3600" dirty="0" err="1"/>
                        <a:t>tbc</a:t>
                      </a:r>
                      <a:r>
                        <a:rPr lang="pl-PL" sz="3600" dirty="0"/>
                        <a:t>, </a:t>
                      </a:r>
                      <a:r>
                        <a:rPr lang="pl-PL" sz="3600" dirty="0" err="1"/>
                        <a:t>Autumn</a:t>
                      </a:r>
                      <a:r>
                        <a:rPr lang="pl-PL" sz="3600" dirty="0"/>
                        <a:t> 2022, Oslo)</a:t>
                      </a:r>
                      <a:endParaRPr lang="pl-PL" sz="3600" b="0" dirty="0"/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0113351"/>
                  </a:ext>
                </a:extLst>
              </a:tr>
            </a:tbl>
          </a:graphicData>
        </a:graphic>
      </p:graphicFrame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116E6B11-9DAF-4405-94DE-8D8B97AC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663" y="2478505"/>
            <a:ext cx="15170537" cy="100291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pl-PL" sz="4000" b="1" dirty="0" err="1"/>
              <a:t>Meet</a:t>
            </a:r>
            <a:r>
              <a:rPr lang="pl-PL" sz="4000" b="1" dirty="0"/>
              <a:t> </a:t>
            </a:r>
            <a:r>
              <a:rPr lang="pl-PL" sz="4000" b="1" dirty="0" err="1"/>
              <a:t>us</a:t>
            </a:r>
            <a:r>
              <a:rPr lang="pl-PL" sz="4000" b="1" dirty="0"/>
              <a:t> </a:t>
            </a:r>
            <a:r>
              <a:rPr lang="pl-PL" sz="4000" b="1" dirty="0" err="1"/>
              <a:t>at</a:t>
            </a:r>
            <a:r>
              <a:rPr lang="pl-PL" sz="4000" b="1" dirty="0"/>
              <a:t>:</a:t>
            </a:r>
            <a:endParaRPr lang="pl-P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2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260157" y="3146266"/>
            <a:ext cx="18332511" cy="7879080"/>
          </a:xfrm>
        </p:spPr>
        <p:txBody>
          <a:bodyPr/>
          <a:lstStyle/>
          <a:p>
            <a:r>
              <a:rPr lang="pl-PL" dirty="0" err="1"/>
              <a:t>Towards</a:t>
            </a:r>
            <a:r>
              <a:rPr lang="pl-PL" dirty="0"/>
              <a:t> </a:t>
            </a:r>
            <a:r>
              <a:rPr lang="pl-PL" dirty="0" err="1"/>
              <a:t>Sustainable</a:t>
            </a:r>
            <a:r>
              <a:rPr lang="pl-PL" dirty="0"/>
              <a:t> Construction 2021</a:t>
            </a:r>
            <a:br>
              <a:rPr lang="pl-PL" dirty="0"/>
            </a:br>
            <a:br>
              <a:rPr lang="pl-PL" dirty="0"/>
            </a:br>
            <a:r>
              <a:rPr lang="pl-PL" err="1">
                <a:solidFill>
                  <a:schemeClr val="accent2"/>
                </a:solidFill>
              </a:rPr>
              <a:t>Matchmaking</a:t>
            </a:r>
            <a:r>
              <a:rPr lang="pl-PL">
                <a:solidFill>
                  <a:schemeClr val="accent2"/>
                </a:solidFill>
              </a:rPr>
              <a:t> profiles of Polish </a:t>
            </a:r>
            <a:r>
              <a:rPr lang="pl-PL" dirty="0" err="1">
                <a:solidFill>
                  <a:schemeClr val="accent2"/>
                </a:solidFill>
              </a:rPr>
              <a:t>attendees</a:t>
            </a:r>
            <a:br>
              <a:rPr lang="pl-PL" dirty="0"/>
            </a:br>
            <a:br>
              <a:rPr lang="pl-PL" sz="32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9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561" y="1001810"/>
            <a:ext cx="18595982" cy="923330"/>
          </a:xfrm>
        </p:spPr>
        <p:txBody>
          <a:bodyPr/>
          <a:lstStyle/>
          <a:p>
            <a:r>
              <a:rPr lang="pl-PL" sz="6000" dirty="0" err="1"/>
              <a:t>Polish</a:t>
            </a:r>
            <a:r>
              <a:rPr lang="pl-PL" sz="6000" dirty="0"/>
              <a:t> </a:t>
            </a:r>
            <a:r>
              <a:rPr lang="pl-PL" sz="6000" dirty="0" err="1"/>
              <a:t>participants</a:t>
            </a:r>
            <a:endParaRPr lang="en-GB" sz="60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42E6864-7A5B-479C-A4B4-0B118E588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01991"/>
              </p:ext>
            </p:extLst>
          </p:nvPr>
        </p:nvGraphicFramePr>
        <p:xfrm>
          <a:off x="1259562" y="2383176"/>
          <a:ext cx="21665750" cy="978820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33150">
                  <a:extLst>
                    <a:ext uri="{9D8B030D-6E8A-4147-A177-3AD203B41FA5}">
                      <a16:colId xmlns:a16="http://schemas.microsoft.com/office/drawing/2014/main" val="264536227"/>
                    </a:ext>
                  </a:extLst>
                </a:gridCol>
                <a:gridCol w="4333150">
                  <a:extLst>
                    <a:ext uri="{9D8B030D-6E8A-4147-A177-3AD203B41FA5}">
                      <a16:colId xmlns:a16="http://schemas.microsoft.com/office/drawing/2014/main" val="3657726676"/>
                    </a:ext>
                  </a:extLst>
                </a:gridCol>
                <a:gridCol w="4333150">
                  <a:extLst>
                    <a:ext uri="{9D8B030D-6E8A-4147-A177-3AD203B41FA5}">
                      <a16:colId xmlns:a16="http://schemas.microsoft.com/office/drawing/2014/main" val="202408923"/>
                    </a:ext>
                  </a:extLst>
                </a:gridCol>
                <a:gridCol w="4333150">
                  <a:extLst>
                    <a:ext uri="{9D8B030D-6E8A-4147-A177-3AD203B41FA5}">
                      <a16:colId xmlns:a16="http://schemas.microsoft.com/office/drawing/2014/main" val="905162606"/>
                    </a:ext>
                  </a:extLst>
                </a:gridCol>
                <a:gridCol w="4333150">
                  <a:extLst>
                    <a:ext uri="{9D8B030D-6E8A-4147-A177-3AD203B41FA5}">
                      <a16:colId xmlns:a16="http://schemas.microsoft.com/office/drawing/2014/main" val="1518361880"/>
                    </a:ext>
                  </a:extLst>
                </a:gridCol>
              </a:tblGrid>
              <a:tr h="1578561"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2XS ARCHITECTURE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AMBERLINE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APA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ARTRYS PROJEKT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BALEX METAL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543159"/>
                  </a:ext>
                </a:extLst>
              </a:tr>
              <a:tr h="1578561"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BIM ENGINEERS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BP DEVELOPMENT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BUDWOD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CONPEKA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CTS CHEMISTRY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910941"/>
                  </a:ext>
                </a:extLst>
              </a:tr>
              <a:tr h="1578561"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DOMEK NA ROZTOCZU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ELGARD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GEOPROFIL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HIGH TECHNOLOGY GLASS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IZODOM 2000 POLSKA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42390"/>
                  </a:ext>
                </a:extLst>
              </a:tr>
              <a:tr h="1578561"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JUMARPOL PRZEWIERTY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MIRPOL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MODU HALE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OKO.TRADE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POLISH CONNECTION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517862"/>
                  </a:ext>
                </a:extLst>
              </a:tr>
              <a:tr h="1578561">
                <a:tc>
                  <a:txBody>
                    <a:bodyPr/>
                    <a:lstStyle/>
                    <a:p>
                      <a:pPr marL="0" marR="0" lvl="0" indent="0" algn="ctr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POLMAR / SMARTFLOW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PPMB NIEMCE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Q4SKI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SR INTERNATIONAL SERVICES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SUNROOF TECHNOLOGY</a:t>
                      </a:r>
                      <a:endParaRPr lang="en-GB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7333491"/>
                  </a:ext>
                </a:extLst>
              </a:tr>
              <a:tr h="1578561"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TERMEX-FIBER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TETON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THERMO PUMP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SHIRE CELLAR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599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VIKKING DOORS AND WINDOWS</a:t>
                      </a:r>
                      <a:endParaRPr lang="en-GB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83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35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638</Words>
  <Application>Microsoft Office PowerPoint</Application>
  <PresentationFormat>Niestandardowy</PresentationFormat>
  <Paragraphs>81</Paragraphs>
  <Slides>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Office-theme</vt:lpstr>
      <vt:lpstr>Travel Grants  Upcoming call for Norwegian SMEs and related activities 2022-23  Artur Janusz</vt:lpstr>
      <vt:lpstr>What a „Travel Grant” actually is?</vt:lpstr>
      <vt:lpstr>Applying for a Travel Grant</vt:lpstr>
      <vt:lpstr>Travel Grant-related bilateral events in 2022-23</vt:lpstr>
      <vt:lpstr>Towards Sustainable Construction 2021  Matchmaking profiles of Polish attendees  </vt:lpstr>
      <vt:lpstr>Polish participants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Grants. Upcoming call for Norwegian SMEs</dc:title>
  <dc:subject>Towards Sustainable Construction</dc:subject>
  <dc:creator/>
  <cp:lastModifiedBy>Janusz Artur</cp:lastModifiedBy>
  <cp:revision>60</cp:revision>
  <dcterms:created xsi:type="dcterms:W3CDTF">2017-09-27T10:52:39Z</dcterms:created>
  <dcterms:modified xsi:type="dcterms:W3CDTF">2021-12-06T09:54:07Z</dcterms:modified>
</cp:coreProperties>
</file>